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</p:sldMasterIdLst>
  <p:notesMasterIdLst>
    <p:notesMasterId r:id="rId15"/>
  </p:notesMasterIdLst>
  <p:handoutMasterIdLst>
    <p:handoutMasterId r:id="rId38"/>
  </p:handoutMasterIdLst>
  <p:sldIdLst>
    <p:sldId id="256" r:id="rId13"/>
    <p:sldId id="308" r:id="rId14"/>
    <p:sldId id="303" r:id="rId16"/>
    <p:sldId id="334" r:id="rId17"/>
    <p:sldId id="348" r:id="rId18"/>
    <p:sldId id="338" r:id="rId19"/>
    <p:sldId id="340" r:id="rId20"/>
    <p:sldId id="343" r:id="rId21"/>
    <p:sldId id="345" r:id="rId22"/>
    <p:sldId id="371" r:id="rId23"/>
    <p:sldId id="363" r:id="rId24"/>
    <p:sldId id="350" r:id="rId25"/>
    <p:sldId id="349" r:id="rId26"/>
    <p:sldId id="429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438" r:id="rId35"/>
    <p:sldId id="426" r:id="rId36"/>
    <p:sldId id="265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wang\Desktop\&#21477;&#23376;&#20013;&#30340;&#27169;&#24335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0149961214861675"/>
                  <c:y val="-0.028734882847490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19345394193094"/>
                  <c:y val="-0.0050495127410904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5201584280838"/>
                  <c:y val="0.002023727197844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[统计结果.xls]app描述统计!$B$13:$B$16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[统计结果.xls]app描述统计!$C$13:$C$16</c:f>
              <c:numCache>
                <c:formatCode>General</c:formatCode>
                <c:ptCount val="4"/>
                <c:pt idx="0">
                  <c:v>24573</c:v>
                </c:pt>
                <c:pt idx="1">
                  <c:v>28626</c:v>
                </c:pt>
                <c:pt idx="2">
                  <c:v>1816</c:v>
                </c:pt>
                <c:pt idx="3">
                  <c:v>3328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0.00221297615379146"/>
                  <c:y val="0.048590630887972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88135754633006"/>
                  <c:y val="-0.07323089477252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995239338584993"/>
                  <c:y val="0.02672732718796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[统计结果.xls]app句子级别统计!$C$7:$C$10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[统计结果.xls]app句子级别统计!$D$7:$D$10</c:f>
              <c:numCache>
                <c:formatCode>General</c:formatCode>
                <c:ptCount val="4"/>
                <c:pt idx="0">
                  <c:v>109065</c:v>
                </c:pt>
                <c:pt idx="1">
                  <c:v>319549</c:v>
                </c:pt>
                <c:pt idx="2">
                  <c:v>12579</c:v>
                </c:pt>
                <c:pt idx="3">
                  <c:v>26489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[sentence不同位置的情感值.xls]精炼数据!$B$2:$B$51</c:f>
              <c:numCache>
                <c:formatCode>General</c:formatCode>
                <c:ptCount val="50"/>
                <c:pt idx="0">
                  <c:v>0.1383252826</c:v>
                </c:pt>
                <c:pt idx="1">
                  <c:v>0.1415317349</c:v>
                </c:pt>
                <c:pt idx="2">
                  <c:v>0.1371763953</c:v>
                </c:pt>
                <c:pt idx="3">
                  <c:v>0.1342718908</c:v>
                </c:pt>
                <c:pt idx="4">
                  <c:v>0.1236186535</c:v>
                </c:pt>
                <c:pt idx="5">
                  <c:v>0.116474218</c:v>
                </c:pt>
                <c:pt idx="6">
                  <c:v>0.1094734022</c:v>
                </c:pt>
                <c:pt idx="7">
                  <c:v>0.1017242174</c:v>
                </c:pt>
                <c:pt idx="8">
                  <c:v>0.108458093</c:v>
                </c:pt>
                <c:pt idx="9">
                  <c:v>0.104188646</c:v>
                </c:pt>
                <c:pt idx="10">
                  <c:v>0.0939279618</c:v>
                </c:pt>
                <c:pt idx="11">
                  <c:v>0.0881867005</c:v>
                </c:pt>
                <c:pt idx="12">
                  <c:v>0.0865734894</c:v>
                </c:pt>
                <c:pt idx="13">
                  <c:v>0.0751806645</c:v>
                </c:pt>
                <c:pt idx="14">
                  <c:v>0.0711196627</c:v>
                </c:pt>
                <c:pt idx="15">
                  <c:v>0.0747011366</c:v>
                </c:pt>
                <c:pt idx="16">
                  <c:v>0.066202955</c:v>
                </c:pt>
                <c:pt idx="17">
                  <c:v>0.0832269711</c:v>
                </c:pt>
                <c:pt idx="18">
                  <c:v>0.0549375161</c:v>
                </c:pt>
                <c:pt idx="19">
                  <c:v>0.079215103</c:v>
                </c:pt>
                <c:pt idx="20">
                  <c:v>0.1024560391</c:v>
                </c:pt>
                <c:pt idx="21">
                  <c:v>0.0792643783</c:v>
                </c:pt>
                <c:pt idx="22">
                  <c:v>0.098702333</c:v>
                </c:pt>
                <c:pt idx="23">
                  <c:v>0.107404882</c:v>
                </c:pt>
                <c:pt idx="24">
                  <c:v>0.0825102194</c:v>
                </c:pt>
                <c:pt idx="25">
                  <c:v>0.0543957863</c:v>
                </c:pt>
                <c:pt idx="26">
                  <c:v>0.0506811178</c:v>
                </c:pt>
                <c:pt idx="27">
                  <c:v>0.0505137909</c:v>
                </c:pt>
                <c:pt idx="28">
                  <c:v>0.0424968125</c:v>
                </c:pt>
                <c:pt idx="29">
                  <c:v>0.0480460553</c:v>
                </c:pt>
                <c:pt idx="30">
                  <c:v>0.0383211999</c:v>
                </c:pt>
                <c:pt idx="31">
                  <c:v>0.0312757247</c:v>
                </c:pt>
                <c:pt idx="32">
                  <c:v>0.038056121</c:v>
                </c:pt>
                <c:pt idx="33">
                  <c:v>0.038491665</c:v>
                </c:pt>
                <c:pt idx="34">
                  <c:v>0.0271644338</c:v>
                </c:pt>
                <c:pt idx="35">
                  <c:v>0.021939442</c:v>
                </c:pt>
                <c:pt idx="36">
                  <c:v>0.0280634774</c:v>
                </c:pt>
                <c:pt idx="37">
                  <c:v>0.0409648172</c:v>
                </c:pt>
                <c:pt idx="38">
                  <c:v>0.0268189147</c:v>
                </c:pt>
                <c:pt idx="39">
                  <c:v>0.0340838883</c:v>
                </c:pt>
                <c:pt idx="40">
                  <c:v>0.0436752723</c:v>
                </c:pt>
                <c:pt idx="41">
                  <c:v>0.0369899551</c:v>
                </c:pt>
                <c:pt idx="42">
                  <c:v>0.0242935677</c:v>
                </c:pt>
                <c:pt idx="43">
                  <c:v>0.0371678305</c:v>
                </c:pt>
                <c:pt idx="44">
                  <c:v>0.0260555377</c:v>
                </c:pt>
                <c:pt idx="45">
                  <c:v>0.0153453089</c:v>
                </c:pt>
                <c:pt idx="46">
                  <c:v>0.0074719696</c:v>
                </c:pt>
                <c:pt idx="47">
                  <c:v>0.0112194249</c:v>
                </c:pt>
                <c:pt idx="48">
                  <c:v>0.0074137795</c:v>
                </c:pt>
                <c:pt idx="49">
                  <c:v>0.0026958043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1079391"/>
        <c:axId val="978258375"/>
      </c:scatterChart>
      <c:valAx>
        <c:axId val="8910793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8258375"/>
        <c:crosses val="autoZero"/>
        <c:crossBetween val="midCat"/>
      </c:valAx>
      <c:valAx>
        <c:axId val="978258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平均极性</a:t>
                </a:r>
              </a:p>
            </c:rich>
          </c:tx>
          <c:layout>
            <c:manualLayout>
              <c:xMode val="edge"/>
              <c:yMode val="edge"/>
              <c:x val="0.0305555555555556"/>
              <c:y val="0.351898148148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910793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[sentence不同位置的情感值.xls]精炼数据!$C$2:$C$51</c:f>
              <c:numCache>
                <c:formatCode>General</c:formatCode>
                <c:ptCount val="50"/>
                <c:pt idx="0">
                  <c:v>0.352873192</c:v>
                </c:pt>
                <c:pt idx="1">
                  <c:v>0.3476707979</c:v>
                </c:pt>
                <c:pt idx="2">
                  <c:v>0.3352291706</c:v>
                </c:pt>
                <c:pt idx="3">
                  <c:v>0.3263490493</c:v>
                </c:pt>
                <c:pt idx="4">
                  <c:v>0.3192685127</c:v>
                </c:pt>
                <c:pt idx="5">
                  <c:v>0.3024387681</c:v>
                </c:pt>
                <c:pt idx="6">
                  <c:v>0.2888451163</c:v>
                </c:pt>
                <c:pt idx="7">
                  <c:v>0.2719298045</c:v>
                </c:pt>
                <c:pt idx="8">
                  <c:v>0.2752161993</c:v>
                </c:pt>
                <c:pt idx="9">
                  <c:v>0.2692387289</c:v>
                </c:pt>
                <c:pt idx="10">
                  <c:v>0.2390589039</c:v>
                </c:pt>
                <c:pt idx="11">
                  <c:v>0.2324462808</c:v>
                </c:pt>
                <c:pt idx="12">
                  <c:v>0.222974925</c:v>
                </c:pt>
                <c:pt idx="13">
                  <c:v>0.2042657309</c:v>
                </c:pt>
                <c:pt idx="14">
                  <c:v>0.1959086733</c:v>
                </c:pt>
                <c:pt idx="15">
                  <c:v>0.1952229304</c:v>
                </c:pt>
                <c:pt idx="16">
                  <c:v>0.1736438224</c:v>
                </c:pt>
                <c:pt idx="17">
                  <c:v>0.1893098476</c:v>
                </c:pt>
                <c:pt idx="18">
                  <c:v>0.1611600384</c:v>
                </c:pt>
                <c:pt idx="19">
                  <c:v>0.2550479571</c:v>
                </c:pt>
                <c:pt idx="20">
                  <c:v>0.1996513488</c:v>
                </c:pt>
                <c:pt idx="21">
                  <c:v>0.1988349742</c:v>
                </c:pt>
                <c:pt idx="22">
                  <c:v>0.213039154</c:v>
                </c:pt>
                <c:pt idx="23">
                  <c:v>0.1896797253</c:v>
                </c:pt>
                <c:pt idx="24">
                  <c:v>0.1736297901</c:v>
                </c:pt>
                <c:pt idx="25">
                  <c:v>0.1209460235</c:v>
                </c:pt>
                <c:pt idx="26">
                  <c:v>0.1298838564</c:v>
                </c:pt>
                <c:pt idx="27">
                  <c:v>0.1302724406</c:v>
                </c:pt>
                <c:pt idx="28">
                  <c:v>0.1039572133</c:v>
                </c:pt>
                <c:pt idx="29">
                  <c:v>0.11506006</c:v>
                </c:pt>
                <c:pt idx="30">
                  <c:v>0.0954435273</c:v>
                </c:pt>
                <c:pt idx="31">
                  <c:v>0.0930909047</c:v>
                </c:pt>
                <c:pt idx="32">
                  <c:v>0.1007479866</c:v>
                </c:pt>
                <c:pt idx="33">
                  <c:v>0.0902047553</c:v>
                </c:pt>
                <c:pt idx="34">
                  <c:v>0.0719148479</c:v>
                </c:pt>
                <c:pt idx="35">
                  <c:v>0.0664804098</c:v>
                </c:pt>
                <c:pt idx="36">
                  <c:v>0.0774311514</c:v>
                </c:pt>
                <c:pt idx="37">
                  <c:v>0.0871514316</c:v>
                </c:pt>
                <c:pt idx="38">
                  <c:v>0.0684740933</c:v>
                </c:pt>
                <c:pt idx="39">
                  <c:v>0.0654857635</c:v>
                </c:pt>
                <c:pt idx="40">
                  <c:v>0.0784604826</c:v>
                </c:pt>
                <c:pt idx="41">
                  <c:v>0.064778163</c:v>
                </c:pt>
                <c:pt idx="42">
                  <c:v>0.0581480538</c:v>
                </c:pt>
                <c:pt idx="43">
                  <c:v>0.0746780676</c:v>
                </c:pt>
                <c:pt idx="44">
                  <c:v>0.0689406563</c:v>
                </c:pt>
                <c:pt idx="45">
                  <c:v>0.0380237582</c:v>
                </c:pt>
                <c:pt idx="46">
                  <c:v>0.0274019471</c:v>
                </c:pt>
                <c:pt idx="47">
                  <c:v>0.0299647388</c:v>
                </c:pt>
                <c:pt idx="48">
                  <c:v>0.027059749</c:v>
                </c:pt>
                <c:pt idx="49">
                  <c:v>0.0248650837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872146"/>
        <c:axId val="665115627"/>
      </c:scatterChart>
      <c:valAx>
        <c:axId val="34987214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>
            <c:manualLayout>
              <c:xMode val="edge"/>
              <c:yMode val="edge"/>
              <c:x val="0.476916666666667"/>
              <c:y val="0.8736111111111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5115627"/>
        <c:crosses val="autoZero"/>
        <c:crossBetween val="midCat"/>
      </c:valAx>
      <c:valAx>
        <c:axId val="6651156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平均主观性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987214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54098302442461"/>
                  <c:y val="-0.040254241770343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 29%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60590033208437"/>
                  <c:y val="-0.009541587663219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66238454313946"/>
                  <c:y val="0.01004142523019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285505220975453"/>
                  <c:y val="-0.01228224164603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927751045256063"/>
                  <c:y val="0.003734976370412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857847689312438"/>
                  <c:y val="0.0089408878615233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0250315306464533"/>
                  <c:y val="0.01584596312451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0287492170736173"/>
                  <c:y val="0.013019412903251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[句子中的模式.xls]Sheet1!$A$2:$C$19</c:f>
              <c:multiLvlStrCache>
                <c:ptCount val="18"/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1</c:v>
                  </c:pt>
                  <c:pt idx="4">
                    <c:v>1</c:v>
                  </c:pt>
                  <c:pt idx="5">
                    <c:v>-1</c:v>
                  </c:pt>
                  <c:pt idx="6">
                    <c:v>0</c:v>
                  </c:pt>
                  <c:pt idx="7">
                    <c:v>-1</c:v>
                  </c:pt>
                  <c:pt idx="8">
                    <c:v>0</c:v>
                  </c:pt>
                  <c:pt idx="9">
                    <c:v>1</c:v>
                  </c:pt>
                  <c:pt idx="10">
                    <c:v>-1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0</c:v>
                  </c:pt>
                  <c:pt idx="15">
                    <c:v>0</c:v>
                  </c:pt>
                  <c:pt idx="16">
                    <c:v>-1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1</c:v>
                  </c:pt>
                  <c:pt idx="14">
                    <c:v>1</c:v>
                  </c:pt>
                  <c:pt idx="15">
                    <c:v>1</c:v>
                  </c:pt>
                  <c:pt idx="16">
                    <c:v>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0</c:v>
                  </c:pt>
                  <c:pt idx="4">
                    <c:v>-1</c:v>
                  </c:pt>
                  <c:pt idx="5">
                    <c:v>1</c:v>
                  </c:pt>
                  <c:pt idx="6">
                    <c:v>-1</c:v>
                  </c:pt>
                  <c:pt idx="7">
                    <c:v>0</c:v>
                  </c:pt>
                  <c:pt idx="8">
                    <c:v>1</c:v>
                  </c:pt>
                  <c:pt idx="9">
                    <c:v>-1</c:v>
                  </c:pt>
                  <c:pt idx="10">
                    <c:v>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1</c:v>
                  </c:pt>
                  <c:pt idx="15">
                    <c:v>-1</c:v>
                  </c:pt>
                  <c:pt idx="16">
                    <c:v>0</c:v>
                  </c:pt>
                  <c:pt idx="17">
                    <c:v>0</c:v>
                  </c:pt>
                </c:lvl>
              </c:multiLvlStrCache>
            </c:multiLvlStrRef>
          </c:cat>
          <c:val>
            <c:numRef>
              <c:f>[句子中的模式.xls]Sheet1!$D$2:$D$19</c:f>
              <c:numCache>
                <c:formatCode>General</c:formatCode>
                <c:ptCount val="18"/>
                <c:pt idx="0">
                  <c:v>7413</c:v>
                </c:pt>
                <c:pt idx="1">
                  <c:v>2316</c:v>
                </c:pt>
                <c:pt idx="2">
                  <c:v>2174</c:v>
                </c:pt>
                <c:pt idx="3">
                  <c:v>1723</c:v>
                </c:pt>
                <c:pt idx="4">
                  <c:v>1584</c:v>
                </c:pt>
                <c:pt idx="5">
                  <c:v>1528</c:v>
                </c:pt>
                <c:pt idx="6">
                  <c:v>1496</c:v>
                </c:pt>
                <c:pt idx="7">
                  <c:v>1390</c:v>
                </c:pt>
                <c:pt idx="8">
                  <c:v>1254</c:v>
                </c:pt>
                <c:pt idx="9">
                  <c:v>597</c:v>
                </c:pt>
                <c:pt idx="10">
                  <c:v>588</c:v>
                </c:pt>
                <c:pt idx="11">
                  <c:v>545</c:v>
                </c:pt>
                <c:pt idx="12">
                  <c:v>527</c:v>
                </c:pt>
                <c:pt idx="13">
                  <c:v>495</c:v>
                </c:pt>
                <c:pt idx="14">
                  <c:v>490</c:v>
                </c:pt>
                <c:pt idx="15">
                  <c:v>459</c:v>
                </c:pt>
                <c:pt idx="16">
                  <c:v>411</c:v>
                </c:pt>
                <c:pt idx="17">
                  <c:v>397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说明：</a:t>
            </a:r>
            <a:endParaRPr lang="zh-CN" altLang="en-US"/>
          </a:p>
          <a:p>
            <a:r>
              <a:rPr lang="en-US" altLang="zh-CN" b="1">
                <a:sym typeface="+mn-ea"/>
              </a:rPr>
              <a:t>paragraph</a:t>
            </a:r>
            <a:r>
              <a:rPr lang="en-US" altLang="zh-CN">
                <a:sym typeface="+mn-ea"/>
              </a:rPr>
              <a:t> : App</a:t>
            </a:r>
            <a:r>
              <a:rPr lang="zh-CN" altLang="en-US">
                <a:sym typeface="+mn-ea"/>
              </a:rPr>
              <a:t>描述。</a:t>
            </a:r>
            <a:endParaRPr lang="zh-CN" altLang="en-US"/>
          </a:p>
          <a:p>
            <a:r>
              <a:rPr lang="en-US" altLang="zh-CN" b="1">
                <a:sym typeface="+mn-ea"/>
              </a:rPr>
              <a:t>position </a:t>
            </a:r>
            <a:r>
              <a:rPr lang="zh-CN" altLang="en-US">
                <a:sym typeface="+mn-ea"/>
              </a:rPr>
              <a:t>：表示某个句子在</a:t>
            </a:r>
            <a:r>
              <a:rPr lang="en-US" altLang="zh-CN">
                <a:sym typeface="+mn-ea"/>
              </a:rPr>
              <a:t>App</a:t>
            </a:r>
            <a:r>
              <a:rPr lang="zh-CN" altLang="en-US">
                <a:sym typeface="+mn-ea"/>
              </a:rPr>
              <a:t>描述中的位置。（有限）</a:t>
            </a:r>
            <a:endParaRPr lang="zh-CN" altLang="en-US"/>
          </a:p>
          <a:p>
            <a:r>
              <a:rPr lang="en-US" altLang="zh-CN" b="1">
                <a:sym typeface="+mn-ea"/>
              </a:rPr>
              <a:t>emotion </a:t>
            </a:r>
            <a:r>
              <a:rPr lang="en-US" altLang="zh-CN">
                <a:sym typeface="+mn-ea"/>
              </a:rPr>
              <a:t>: </a:t>
            </a:r>
            <a:r>
              <a:rPr lang="zh-CN" altLang="en-US">
                <a:sym typeface="+mn-ea"/>
              </a:rPr>
              <a:t>相应句子的情感值。</a:t>
            </a:r>
            <a:endParaRPr lang="zh-CN" altLang="en-US"/>
          </a:p>
          <a:p>
            <a:r>
              <a:rPr lang="en-US" altLang="zh-CN" b="1">
                <a:sym typeface="+mn-ea"/>
              </a:rPr>
              <a:t>length </a:t>
            </a:r>
            <a:r>
              <a:rPr lang="en-US" altLang="zh-CN">
                <a:sym typeface="+mn-ea"/>
              </a:rPr>
              <a:t>: App</a:t>
            </a:r>
            <a:r>
              <a:rPr lang="zh-CN" altLang="en-US">
                <a:sym typeface="+mn-ea"/>
              </a:rPr>
              <a:t>描述中句子个数。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1000</a:t>
            </a:r>
            <a:r>
              <a:rPr lang="zh-CN" altLang="en-US"/>
              <a:t>个句子可以发挥的空间是不同的。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）不同位置句子作用不同：</a:t>
            </a:r>
            <a:endParaRPr lang="zh-CN" altLang="en-US"/>
          </a:p>
          <a:p>
            <a:r>
              <a:rPr lang="zh-CN" altLang="en-US"/>
              <a:t>所以刻画：</a:t>
            </a:r>
            <a:r>
              <a:rPr lang="zh-CN" altLang="en-US" b="1"/>
              <a:t>头，中，尾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）为何通过上升、下降来刻画状态？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中部：</a:t>
            </a:r>
            <a:endParaRPr lang="zh-CN" altLang="en-US"/>
          </a:p>
          <a:p>
            <a:r>
              <a:rPr lang="en-US" altLang="zh-CN"/>
              <a:t>Mid(paragraph)</a:t>
            </a:r>
            <a:r>
              <a:rPr lang="zh-CN" altLang="en-US"/>
              <a:t>斜率正负变化的次数。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（未考虑变化缓慢的情况）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一个小数乘以一个非常大的数字等于一个大数!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16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30.xml"/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30.xml"/><Relationship Id="rId2" Type="http://schemas.openxmlformats.org/officeDocument/2006/relationships/image" Target="../media/image29.emf"/><Relationship Id="rId1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30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30.xml"/><Relationship Id="rId2" Type="http://schemas.openxmlformats.org/officeDocument/2006/relationships/image" Target="../media/image34.emf"/><Relationship Id="rId1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0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30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30.xml"/><Relationship Id="rId3" Type="http://schemas.openxmlformats.org/officeDocument/2006/relationships/image" Target="../media/image35.emf"/><Relationship Id="rId2" Type="http://schemas.openxmlformats.org/officeDocument/2006/relationships/oleObject" Target="../embeddings/oleObject13.bin"/><Relationship Id="rId1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44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4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oleObject" Target="../embeddings/oleObject6.bin"/><Relationship Id="rId7" Type="http://schemas.openxmlformats.org/officeDocument/2006/relationships/image" Target="../media/image17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3.GIF"/><Relationship Id="rId2" Type="http://schemas.openxmlformats.org/officeDocument/2006/relationships/image" Target="../media/image15.wmf"/><Relationship Id="rId16" Type="http://schemas.openxmlformats.org/officeDocument/2006/relationships/notesSlide" Target="../notesSlides/notesSlide5.xml"/><Relationship Id="rId15" Type="http://schemas.openxmlformats.org/officeDocument/2006/relationships/vmlDrawing" Target="../drawings/vmlDrawing3.vml"/><Relationship Id="rId14" Type="http://schemas.openxmlformats.org/officeDocument/2006/relationships/slideLayout" Target="../slideLayouts/slideLayout32.xml"/><Relationship Id="rId13" Type="http://schemas.openxmlformats.org/officeDocument/2006/relationships/image" Target="../media/image20.wmf"/><Relationship Id="rId12" Type="http://schemas.openxmlformats.org/officeDocument/2006/relationships/oleObject" Target="../embeddings/oleObject8.bin"/><Relationship Id="rId11" Type="http://schemas.openxmlformats.org/officeDocument/2006/relationships/image" Target="../media/image19.wmf"/><Relationship Id="rId10" Type="http://schemas.openxmlformats.org/officeDocument/2006/relationships/oleObject" Target="../embeddings/oleObject7.bin"/><Relationship Id="rId1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402070" y="6017260"/>
            <a:ext cx="26314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报告人：王康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指导老师：陈世展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1575" y="3068955"/>
            <a:ext cx="4869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b="1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结果分析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情感角度：提供者表达方式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4377690"/>
            <a:ext cx="6975475" cy="153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6130" y="5910580"/>
            <a:ext cx="4411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1200"/>
              <a:t>图：</a:t>
            </a:r>
            <a:r>
              <a:rPr lang="en-US" altLang="zh-CN" sz="1200"/>
              <a:t>Google Play</a:t>
            </a:r>
            <a:r>
              <a:rPr lang="zh-CN" altLang="en-US" sz="1200"/>
              <a:t>上关于</a:t>
            </a:r>
            <a:r>
              <a:rPr lang="en-US" altLang="zh-CN" sz="1200"/>
              <a:t>YouTube</a:t>
            </a:r>
            <a:r>
              <a:rPr lang="zh-CN" altLang="en-US" sz="1200"/>
              <a:t>的介绍。</a:t>
            </a:r>
            <a:r>
              <a:rPr lang="en-US" altLang="zh-CN" sz="1200"/>
              <a:t>you</a:t>
            </a:r>
            <a:r>
              <a:rPr lang="zh-CN" altLang="en-US" sz="1200"/>
              <a:t>指用户，后面的感情词为提供者期待用户获得的体验。</a:t>
            </a:r>
            <a:endParaRPr lang="zh-CN" altLang="en-US" sz="1200"/>
          </a:p>
        </p:txBody>
      </p:sp>
      <p:sp>
        <p:nvSpPr>
          <p:cNvPr id="7" name="文本框 6"/>
          <p:cNvSpPr txBox="1"/>
          <p:nvPr/>
        </p:nvSpPr>
        <p:spPr>
          <a:xfrm>
            <a:off x="575945" y="1923415"/>
            <a:ext cx="284480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关于情感，</a:t>
            </a:r>
            <a:r>
              <a:rPr lang="en-US" altLang="zh-CN" sz="1600">
                <a:solidFill>
                  <a:srgbClr val="FF0000"/>
                </a:solidFill>
              </a:rPr>
              <a:t>App</a:t>
            </a:r>
            <a:r>
              <a:rPr lang="zh-CN" altLang="en-US" sz="1600">
                <a:solidFill>
                  <a:srgbClr val="FF0000"/>
                </a:solidFill>
              </a:rPr>
              <a:t>描述中有什么？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期待用户获得的体验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提供者表达方式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提供者的情感</a:t>
            </a:r>
            <a:endParaRPr lang="zh-CN" altLang="en-US" sz="1400"/>
          </a:p>
        </p:txBody>
      </p:sp>
      <p:sp>
        <p:nvSpPr>
          <p:cNvPr id="8" name="右箭头 7"/>
          <p:cNvSpPr/>
          <p:nvPr/>
        </p:nvSpPr>
        <p:spPr>
          <a:xfrm>
            <a:off x="3759835" y="2513965"/>
            <a:ext cx="622300" cy="2482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32705" y="1995805"/>
            <a:ext cx="31508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问题：</a:t>
            </a:r>
            <a:endParaRPr lang="zh-CN" altLang="en-US" sz="1600">
              <a:solidFill>
                <a:srgbClr val="FF0000"/>
              </a:solidFill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App描述中情感分布如何？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App描述中有哪些表达方式？</a:t>
            </a:r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575945" y="124269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 smtClean="0">
                <a:sym typeface="+mn-ea"/>
              </a:rPr>
              <a:t>目标：探究开发者的情感表达。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85" name="对象 1073742884"/>
          <p:cNvGraphicFramePr/>
          <p:nvPr/>
        </p:nvGraphicFramePr>
        <p:xfrm>
          <a:off x="4275455" y="1358900"/>
          <a:ext cx="490474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638675" imgH="2819400" progId="Excel.Chart.8">
                  <p:embed/>
                </p:oleObj>
              </mc:Choice>
              <mc:Fallback>
                <p:oleObj name="" r:id="rId1" imgW="4638675" imgH="2819400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75455" y="1358900"/>
                        <a:ext cx="4904740" cy="2941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4343400" y="4300855"/>
            <a:ext cx="476885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>
              <a:buNone/>
            </a:pP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YouTube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描述中的情感表达方式，只保留了情感信息及序信息。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极性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（polarity）: 范围为[ -1.0 , 1.0]，其中 -1.0 表示消极， 1.0 表示积极。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主观性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（subjectivity）: 范围为[0.0 , 1.0]，其中 0.0 表示客观， 1.0 表示主观。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127000" algn="ctr"/>
            <a:endParaRPr lang="zh-CN" altLang="en-US"/>
          </a:p>
        </p:txBody>
      </p:sp>
      <p:pic>
        <p:nvPicPr>
          <p:cNvPr id="3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3549650"/>
            <a:ext cx="3961130" cy="636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25730" y="3244850"/>
            <a:ext cx="1408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表达方式：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730" y="1060450"/>
            <a:ext cx="38296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目标</a:t>
            </a:r>
            <a:r>
              <a:rPr lang="zh-CN" altLang="en-US" sz="1400"/>
              <a:t>：刻画</a:t>
            </a:r>
            <a:r>
              <a:rPr lang="en-US" altLang="zh-CN" sz="1400"/>
              <a:t>App</a:t>
            </a:r>
            <a:r>
              <a:rPr lang="zh-CN" altLang="en-US" sz="1400"/>
              <a:t>描述中的表达方式。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序信息 </a:t>
            </a:r>
            <a:r>
              <a:rPr lang="en-US" altLang="zh-CN" sz="1400"/>
              <a:t>+ </a:t>
            </a:r>
            <a:r>
              <a:rPr lang="zh-CN" altLang="en-US" sz="1400"/>
              <a:t>情感信息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序信息：句子的安排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情感信息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极性（</a:t>
            </a:r>
            <a:r>
              <a:rPr lang="en-US" altLang="zh-CN" sz="1400"/>
              <a:t>polarity</a:t>
            </a:r>
            <a:r>
              <a:rPr lang="zh-CN" altLang="en-US" sz="1400"/>
              <a:t>）</a:t>
            </a:r>
            <a:r>
              <a:rPr lang="en-US" altLang="zh-CN" sz="1400"/>
              <a:t> </a:t>
            </a:r>
            <a:endParaRPr lang="en-US" altLang="zh-CN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主观性（</a:t>
            </a:r>
            <a:r>
              <a:rPr lang="en-US" altLang="zh-CN" sz="1400"/>
              <a:t>subjectivity</a:t>
            </a:r>
            <a:r>
              <a:rPr lang="zh-CN" altLang="en-US" sz="1400"/>
              <a:t>）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</a:t>
            </a:r>
            <a:r>
              <a:rPr lang="zh-CN" altLang="en-US"/>
              <a:t>表达模式刻画：</a:t>
            </a:r>
            <a:endParaRPr lang="zh-CN" altLang="en-US"/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3717925" y="1259205"/>
          <a:ext cx="5116195" cy="322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59800" imgH="5410200" progId="Visio.Drawing.15">
                  <p:embed/>
                </p:oleObj>
              </mc:Choice>
              <mc:Fallback>
                <p:oleObj name="" r:id="rId1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17925" y="1259205"/>
                        <a:ext cx="5116195" cy="3228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735705" y="448183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355" y="2096135"/>
            <a:ext cx="267017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/>
              <a:t>为何采用这种方式刻画？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句子数量有限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不同位置的句子，作用不同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1278890"/>
            <a:ext cx="2884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App</a:t>
            </a:r>
            <a:r>
              <a:rPr lang="zh-CN" altLang="en-US" sz="1600"/>
              <a:t>表达模式（形式化表述）：</a:t>
            </a:r>
            <a:endParaRPr lang="zh-CN" altLang="en-US" sz="1600"/>
          </a:p>
        </p:txBody>
      </p:sp>
      <p:grpSp>
        <p:nvGrpSpPr>
          <p:cNvPr id="12" name="组合 11"/>
          <p:cNvGrpSpPr/>
          <p:nvPr/>
        </p:nvGrpSpPr>
        <p:grpSpPr>
          <a:xfrm>
            <a:off x="560705" y="1653540"/>
            <a:ext cx="4015105" cy="2466975"/>
            <a:chOff x="2793" y="3037"/>
            <a:chExt cx="6323" cy="3885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4" y="3037"/>
              <a:ext cx="6173" cy="1262"/>
              <a:chOff x="2814" y="3037"/>
              <a:chExt cx="6173" cy="1262"/>
            </a:xfrm>
          </p:grpSpPr>
          <p:pic>
            <p:nvPicPr>
              <p:cNvPr id="3" name="图片 17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81" y="3037"/>
                <a:ext cx="5306" cy="12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814" y="3451"/>
                <a:ext cx="1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开头：</a:t>
                </a:r>
                <a:endParaRPr lang="zh-CN" altLang="en-US" sz="12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793" y="4433"/>
              <a:ext cx="6146" cy="1184"/>
              <a:chOff x="2793" y="4433"/>
              <a:chExt cx="6146" cy="1184"/>
            </a:xfrm>
          </p:grpSpPr>
          <p:pic>
            <p:nvPicPr>
              <p:cNvPr id="7" name="图片 1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65" y="4433"/>
                <a:ext cx="5274" cy="11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793" y="4808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结尾：</a:t>
                </a:r>
                <a:endParaRPr lang="zh-CN" altLang="en-US" sz="1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830" y="5992"/>
              <a:ext cx="6286" cy="930"/>
              <a:chOff x="2830" y="5992"/>
              <a:chExt cx="6286" cy="930"/>
            </a:xfrm>
          </p:grpSpPr>
          <p:pic>
            <p:nvPicPr>
              <p:cNvPr id="1073742865" name="图片 1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5" y="5992"/>
                <a:ext cx="5451" cy="93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2830" y="629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中部：</a:t>
                </a:r>
                <a:endParaRPr lang="zh-CN" altLang="en-US" sz="12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713095" y="1653540"/>
            <a:ext cx="2675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</a:t>
            </a:r>
            <a:r>
              <a:rPr lang="en-US" altLang="zh-CN" sz="1200"/>
              <a:t>e</a:t>
            </a:r>
            <a:r>
              <a:rPr lang="en-US" altLang="zh-CN" sz="1200" baseline="-25000"/>
              <a:t>i</a:t>
            </a:r>
            <a:r>
              <a:rPr lang="zh-CN" altLang="en-US" sz="1200"/>
              <a:t>相对于</a:t>
            </a:r>
            <a:r>
              <a:rPr lang="en-US" altLang="zh-CN" sz="1200"/>
              <a:t>e</a:t>
            </a:r>
            <a:r>
              <a:rPr lang="en-US" altLang="zh-CN" sz="1200" baseline="-25000"/>
              <a:t>j</a:t>
            </a:r>
            <a:r>
              <a:rPr lang="zh-CN" altLang="en-US" sz="1200"/>
              <a:t>的变化。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e</a:t>
            </a:r>
            <a:r>
              <a:rPr lang="en-US" altLang="zh-CN" sz="1200" b="1" baseline="-25000"/>
              <a:t>1 </a:t>
            </a:r>
            <a:r>
              <a:rPr lang="zh-CN" altLang="en-US" sz="1200"/>
              <a:t>表示</a:t>
            </a:r>
            <a:r>
              <a:rPr lang="en-US" altLang="zh-CN" sz="1200"/>
              <a:t>App</a:t>
            </a:r>
            <a:r>
              <a:rPr lang="zh-CN" altLang="en-US" sz="1200"/>
              <a:t>描述中的第一个句子，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2</a:t>
            </a:r>
            <a:r>
              <a:rPr lang="zh-CN" altLang="en-US" sz="1200"/>
              <a:t>表示第二个句子，依次类推。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n</a:t>
            </a:r>
            <a:r>
              <a:rPr lang="zh-CN" altLang="en-US" sz="1200"/>
              <a:t>表示最后一个句子。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5713095" y="3936365"/>
            <a:ext cx="2675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countChange(e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表示从第 </a:t>
            </a:r>
            <a:r>
              <a:rPr lang="en-US" altLang="zh-CN" sz="1200"/>
              <a:t>i </a:t>
            </a:r>
            <a:r>
              <a:rPr lang="zh-CN" altLang="en-US" sz="1200"/>
              <a:t>个句子到第 </a:t>
            </a:r>
            <a:r>
              <a:rPr lang="en-US" altLang="zh-CN" sz="1200"/>
              <a:t>j </a:t>
            </a:r>
            <a:r>
              <a:rPr lang="zh-CN" altLang="en-US" sz="1200"/>
              <a:t>个句子情感值斜率变化的次数其中 </a:t>
            </a:r>
            <a:r>
              <a:rPr lang="en-US" altLang="zh-CN" sz="1200"/>
              <a:t>i &lt; j </a:t>
            </a:r>
            <a:r>
              <a:rPr lang="zh-CN" altLang="en-US" sz="1200"/>
              <a:t>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ym typeface="+mn-ea"/>
              </a:rPr>
              <a:t>countChange(e</a:t>
            </a:r>
            <a:r>
              <a:rPr lang="en-US" altLang="zh-CN" sz="1200" b="1" baseline="-25000">
                <a:sym typeface="+mn-ea"/>
              </a:rPr>
              <a:t>2</a:t>
            </a:r>
            <a:r>
              <a:rPr lang="en-US" altLang="zh-CN" sz="1200" b="1">
                <a:sym typeface="+mn-ea"/>
              </a:rPr>
              <a:t>, e</a:t>
            </a:r>
            <a:r>
              <a:rPr lang="en-US" altLang="zh-CN" sz="1200" b="1" baseline="-25000">
                <a:sym typeface="+mn-ea"/>
              </a:rPr>
              <a:t>n-1</a:t>
            </a:r>
            <a:r>
              <a:rPr lang="en-US" altLang="zh-CN" sz="1200" b="1">
                <a:sym typeface="+mn-ea"/>
              </a:rPr>
              <a:t>) </a:t>
            </a:r>
            <a:r>
              <a:rPr lang="zh-CN" altLang="en-US" sz="1200" b="1"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表示从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个句子到 第</a:t>
            </a:r>
            <a:r>
              <a:rPr lang="en-US" altLang="zh-CN" sz="1200">
                <a:sym typeface="+mn-ea"/>
              </a:rPr>
              <a:t>n-1</a:t>
            </a:r>
            <a:r>
              <a:rPr lang="zh-CN" altLang="en-US" sz="1200">
                <a:sym typeface="+mn-ea"/>
              </a:rPr>
              <a:t>个（倒数第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个）句子的斜率变化次数。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991235" y="629920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图：表达模式规则说明</a:t>
            </a:r>
            <a:endParaRPr lang="zh-CN" altLang="en-US" sz="1200"/>
          </a:p>
        </p:txBody>
      </p:sp>
      <p:graphicFrame>
        <p:nvGraphicFramePr>
          <p:cNvPr id="21" name="对象 20"/>
          <p:cNvGraphicFramePr/>
          <p:nvPr/>
        </p:nvGraphicFramePr>
        <p:xfrm>
          <a:off x="885190" y="4488180"/>
          <a:ext cx="3031490" cy="181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4" imgW="9791700" imgH="5930900" progId="Visio.Drawing.15">
                  <p:embed/>
                </p:oleObj>
              </mc:Choice>
              <mc:Fallback>
                <p:oleObj name="" r:id="rId4" imgW="9791700" imgH="5930900" progId="Visio.Drawing.15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5190" y="4488180"/>
                        <a:ext cx="3031490" cy="181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94" name="对象 1073742893"/>
          <p:cNvGraphicFramePr>
            <a:graphicFrameLocks noChangeAspect="1"/>
          </p:cNvGraphicFramePr>
          <p:nvPr/>
        </p:nvGraphicFramePr>
        <p:xfrm>
          <a:off x="1532890" y="2191385"/>
          <a:ext cx="6078220" cy="329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299200" imgH="3416300" progId="Visio.Drawing.15">
                  <p:embed/>
                </p:oleObj>
              </mc:Choice>
              <mc:Fallback>
                <p:oleObj name="" r:id="rId1" imgW="6299200" imgH="34163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2890" y="2191385"/>
                        <a:ext cx="6078220" cy="3293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3486785" y="548513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图：研究路线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</a:t>
            </a:r>
            <a:r>
              <a:rPr lang="en-US" altLang="zh-CN"/>
              <a:t>App</a:t>
            </a:r>
            <a:r>
              <a:rPr lang="zh-CN" altLang="en-US"/>
              <a:t>描述级别）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较主观和较客观出现的数量接近</a:t>
            </a:r>
            <a:endParaRPr lang="zh-CN" altLang="en-US" sz="1400"/>
          </a:p>
        </p:txBody>
      </p:sp>
      <p:graphicFrame>
        <p:nvGraphicFramePr>
          <p:cNvPr id="3" name="图表 2"/>
          <p:cNvGraphicFramePr/>
          <p:nvPr/>
        </p:nvGraphicFramePr>
        <p:xfrm>
          <a:off x="5012690" y="1296035"/>
          <a:ext cx="3437890" cy="209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11800" y="3388995"/>
            <a:ext cx="3023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58343</a:t>
            </a:r>
            <a:r>
              <a:rPr lang="zh-CN" altLang="en-US" sz="1200">
                <a:sym typeface="+mn-ea"/>
              </a:rPr>
              <a:t>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描述的情感分布</a:t>
            </a:r>
            <a:endParaRPr lang="zh-CN" altLang="en-US" sz="1200">
              <a:sym typeface="+mn-ea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125085" y="3757295"/>
          <a:ext cx="3561715" cy="222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12435" y="5984875"/>
            <a:ext cx="325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46</a:t>
            </a:r>
            <a:r>
              <a:rPr lang="zh-CN" altLang="en-US" sz="1200">
                <a:sym typeface="+mn-ea"/>
              </a:rPr>
              <a:t>万条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描述句子的情感分布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020" y="394970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结果：（句子级别）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少部分含有消极的情感（与整体相似）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较客观句子数量 </a:t>
            </a:r>
            <a:r>
              <a:rPr lang="en-US" altLang="zh-CN" sz="1400"/>
              <a:t>=  3 *  </a:t>
            </a:r>
            <a:r>
              <a:rPr lang="zh-CN" altLang="en-US" sz="1400"/>
              <a:t>较主观句子数量 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160020" y="6168390"/>
            <a:ext cx="37160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000"/>
              <a:t>积极：</a:t>
            </a:r>
            <a:r>
              <a:rPr lang="en-US" altLang="zh-CN" sz="1000"/>
              <a:t>polairty &gt;= 0</a:t>
            </a:r>
            <a:endParaRPr lang="en-US" altLang="zh-CN" sz="1000"/>
          </a:p>
          <a:p>
            <a:pPr indent="0" fontAlgn="auto">
              <a:lnSpc>
                <a:spcPct val="150000"/>
              </a:lnSpc>
            </a:pPr>
            <a:r>
              <a:rPr lang="zh-CN" altLang="en-US" sz="1000"/>
              <a:t>客观：</a:t>
            </a:r>
            <a:r>
              <a:rPr lang="en-US" altLang="zh-CN" sz="1000"/>
              <a:t>subjectivity &lt; 0.5</a:t>
            </a:r>
            <a:r>
              <a:rPr lang="zh-CN" altLang="en-US" sz="1000"/>
              <a:t> </a:t>
            </a:r>
            <a:endParaRPr lang="zh-CN" altLang="en-US" sz="1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783415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6865" y="1333500"/>
            <a:ext cx="4714240" cy="5307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为何存在消极的情感？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针对非常消极句子（</a:t>
            </a:r>
            <a:r>
              <a:rPr lang="en-US" altLang="zh-CN" sz="1400"/>
              <a:t>polarity &lt; - 0.5</a:t>
            </a:r>
            <a:r>
              <a:rPr lang="zh-CN" altLang="en-US" sz="1400"/>
              <a:t>）</a:t>
            </a:r>
            <a:r>
              <a:rPr lang="en-US" altLang="zh-CN" sz="1400"/>
              <a:t>1766</a:t>
            </a:r>
            <a:r>
              <a:rPr lang="zh-CN" altLang="en-US" sz="1400"/>
              <a:t>条，抽查。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1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hero does all the</a:t>
            </a:r>
            <a:r>
              <a:rPr lang="zh-CN" altLang="en-US" sz="1400">
                <a:solidFill>
                  <a:srgbClr val="FF0000"/>
                </a:solidFill>
              </a:rPr>
              <a:t> boring</a:t>
            </a:r>
            <a:r>
              <a:rPr lang="zh-CN" altLang="en-US" sz="1400"/>
              <a:t> grinding while you are away!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（你的英雄在你离开的时候做所有无聊的事！）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2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sick </a:t>
            </a:r>
            <a:r>
              <a:rPr lang="zh-CN" altLang="en-US" sz="1400"/>
              <a:t>spending all your money on </a:t>
            </a:r>
            <a:r>
              <a:rPr lang="zh-CN" altLang="en-US" sz="1400">
                <a:solidFill>
                  <a:srgbClr val="FF0000"/>
                </a:solidFill>
              </a:rPr>
              <a:t>overpriced</a:t>
            </a:r>
            <a:r>
              <a:rPr lang="zh-CN" altLang="en-US" sz="1400"/>
              <a:t> plans, </a:t>
            </a:r>
            <a:r>
              <a:rPr lang="zh-CN" altLang="en-US" sz="1400">
                <a:solidFill>
                  <a:srgbClr val="FF0000"/>
                </a:solidFill>
              </a:rPr>
              <a:t>complicated</a:t>
            </a:r>
            <a:r>
              <a:rPr lang="zh-CN" altLang="en-US" sz="1400"/>
              <a:t> policies, and </a:t>
            </a:r>
            <a:r>
              <a:rPr lang="zh-CN" altLang="en-US" sz="1400">
                <a:solidFill>
                  <a:srgbClr val="FF0000"/>
                </a:solidFill>
              </a:rPr>
              <a:t>cheesy</a:t>
            </a:r>
            <a:r>
              <a:rPr lang="zh-CN" altLang="en-US" sz="1400"/>
              <a:t> car insurance agents?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（生病把你所有的钱花在昂贵的计划、复杂的政策和俗气的汽车保险代理上？）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3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mission, if you survive, is to </a:t>
            </a:r>
            <a:r>
              <a:rPr lang="zh-CN" altLang="en-US" sz="1400">
                <a:solidFill>
                  <a:srgbClr val="FF0000"/>
                </a:solidFill>
              </a:rPr>
              <a:t>mercilessly spam</a:t>
            </a:r>
            <a:r>
              <a:rPr lang="zh-CN" altLang="en-US" sz="1400"/>
              <a:t> the end user.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（你的任务，如果你幸存下来，是无情的垃圾邮件的最终用户。）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726430" y="2535555"/>
            <a:ext cx="29603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模式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建立困难场景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克服困难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结果分析：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首部的句子 </a:t>
            </a:r>
            <a:r>
              <a:rPr lang="zh-CN" altLang="en-US" sz="1400"/>
              <a:t>更加积极，也较主观。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整体上随着句子在描述中的位置，情感值呈现</a:t>
            </a:r>
            <a:r>
              <a:rPr lang="zh-CN" altLang="en-US" sz="1400">
                <a:solidFill>
                  <a:srgbClr val="FF0000"/>
                </a:solidFill>
              </a:rPr>
              <a:t>下降趋势</a:t>
            </a:r>
            <a:r>
              <a:rPr lang="zh-CN" altLang="en-US" sz="1400"/>
              <a:t>，但是在</a:t>
            </a:r>
            <a:r>
              <a:rPr lang="zh-CN" altLang="en-US" sz="1400">
                <a:solidFill>
                  <a:srgbClr val="FF0000"/>
                </a:solidFill>
              </a:rPr>
              <a:t>句子序号</a:t>
            </a:r>
            <a:r>
              <a:rPr lang="en-US" altLang="zh-CN" sz="1400">
                <a:solidFill>
                  <a:srgbClr val="FF0000"/>
                </a:solidFill>
              </a:rPr>
              <a:t>20</a:t>
            </a:r>
            <a:r>
              <a:rPr lang="zh-CN" altLang="en-US" sz="1400">
                <a:solidFill>
                  <a:srgbClr val="FF0000"/>
                </a:solidFill>
              </a:rPr>
              <a:t>左右（及</a:t>
            </a:r>
            <a:r>
              <a:rPr lang="en-US" altLang="zh-CN" sz="1400">
                <a:solidFill>
                  <a:srgbClr val="FF0000"/>
                </a:solidFill>
              </a:rPr>
              <a:t>40</a:t>
            </a:r>
            <a:r>
              <a:rPr lang="zh-CN" altLang="en-US" sz="1400">
                <a:solidFill>
                  <a:srgbClr val="FF0000"/>
                </a:solidFill>
              </a:rPr>
              <a:t>个左右）</a:t>
            </a:r>
            <a:r>
              <a:rPr lang="zh-CN" altLang="en-US" sz="1400"/>
              <a:t>情感值再次上升。（该范围内，</a:t>
            </a:r>
            <a:r>
              <a:rPr lang="zh-CN" altLang="en-US" sz="1400">
                <a:solidFill>
                  <a:srgbClr val="FF0000"/>
                </a:solidFill>
              </a:rPr>
              <a:t>语句接近文章结尾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5231765" y="3388995"/>
            <a:ext cx="369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：不同位置的句子的平均极性。（前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2435" y="5984875"/>
            <a:ext cx="325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：不同位置的句子的平均主观性。（前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graphicFrame>
        <p:nvGraphicFramePr>
          <p:cNvPr id="11" name="图表 10"/>
          <p:cNvGraphicFramePr/>
          <p:nvPr/>
        </p:nvGraphicFramePr>
        <p:xfrm>
          <a:off x="5360035" y="1231900"/>
          <a:ext cx="3562985" cy="215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5360035" y="3824605"/>
          <a:ext cx="3509010" cy="216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4847590" y="3542665"/>
            <a:ext cx="405193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109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描述的表达模式（发现的模式有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种，用三位数表示）。首位表示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head,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，尾部数字表示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05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5257165" y="3956685"/>
          <a:ext cx="3587750" cy="226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8559800" imgH="5410200" progId="Visio.Drawing.15">
                  <p:embed/>
                </p:oleObj>
              </mc:Choice>
              <mc:Fallback>
                <p:oleObj name="" r:id="rId2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7165" y="3956685"/>
                        <a:ext cx="3587750" cy="2265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132705" y="6294120"/>
            <a:ext cx="29444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4539615" y="1036320"/>
          <a:ext cx="4520565" cy="250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5585" y="1234440"/>
            <a:ext cx="32562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结果分析：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000</a:t>
            </a:r>
            <a:r>
              <a:rPr lang="zh-CN" altLang="en-US"/>
              <a:t>】平缓介绍。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101</a:t>
            </a:r>
            <a:r>
              <a:rPr lang="zh-CN" altLang="en-US"/>
              <a:t>】开头、结尾情感呈上升趋势，中间平缓。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13250" y="1200785"/>
            <a:ext cx="14605" cy="3380740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89145" y="1315085"/>
            <a:ext cx="43395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600" y="3032125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对提供者统计分析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市场环境话题聚类，对于发现市场模式有一定的指导作用</a:t>
            </a:r>
            <a:endParaRPr lang="zh-CN" altLang="en-US" sz="12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</a:t>
            </a:r>
            <a:r>
              <a:rPr lang="en-US" altLang="zh-CN" sz="1400"/>
              <a:t>App</a:t>
            </a:r>
            <a:r>
              <a:rPr lang="zh-CN" altLang="en-US" sz="1400"/>
              <a:t>商店 ≈ 决策的集合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建模</a:t>
            </a:r>
            <a:r>
              <a:rPr lang="zh-CN" altLang="en-US" sz="1400"/>
              <a:t>：</a:t>
            </a:r>
            <a:r>
              <a:rPr lang="en-US" altLang="zh-CN" sz="1400"/>
              <a:t>PEA</a:t>
            </a:r>
            <a:r>
              <a:rPr lang="zh-CN" altLang="en-US" sz="1400"/>
              <a:t>模型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672965" y="1972945"/>
            <a:ext cx="382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研究提供者的表达方式。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355600" y="1972945"/>
            <a:ext cx="2468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为提供者给予市场方面指导。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4772025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建模：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表达方式 </a:t>
            </a:r>
            <a:r>
              <a:rPr lang="en-US" altLang="zh-CN" sz="1400"/>
              <a:t>= </a:t>
            </a:r>
            <a:r>
              <a:rPr lang="zh-CN" altLang="en-US" sz="1400"/>
              <a:t>情感 </a:t>
            </a:r>
            <a:r>
              <a:rPr lang="en-US" altLang="zh-CN" sz="1400"/>
              <a:t>+ </a:t>
            </a:r>
            <a:r>
              <a:rPr lang="zh-CN" altLang="en-US" sz="1400"/>
              <a:t>序信息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对表达方式归类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4772025" y="3327400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描述中的情感分布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消极情感在</a:t>
            </a: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描述中的作用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表达方式在本研究中的分类</a:t>
            </a:r>
            <a:endParaRPr lang="zh-CN" altLang="en-US" sz="1200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7180" y="4745990"/>
            <a:ext cx="375983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zh-CN" sz="1400" b="1"/>
              <a:t>展望</a:t>
            </a:r>
            <a:r>
              <a:rPr lang="zh-CN" altLang="zh-CN" sz="1400"/>
              <a:t>：</a:t>
            </a:r>
            <a:endParaRPr lang="zh-CN" altLang="zh-CN" sz="1400"/>
          </a:p>
          <a:p>
            <a:pPr marL="1714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200"/>
              <a:t>加入更多维度，增加准确性。</a:t>
            </a:r>
            <a:endParaRPr lang="zh-CN" altLang="zh-CN" sz="1200"/>
          </a:p>
          <a:p>
            <a:pPr marL="1714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200"/>
              <a:t>对于结果的解释（心理学，经济学）。</a:t>
            </a:r>
            <a:endParaRPr lang="zh-CN" altLang="zh-CN" sz="1200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0" y="4581525"/>
            <a:ext cx="9108440" cy="0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307070" y="6356350"/>
            <a:ext cx="379730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b="1" dirty="0"/>
              <a:t>背景</a:t>
            </a:r>
            <a:endParaRPr lang="zh-CN" altLang="en-US" sz="1200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【</a:t>
            </a:r>
            <a:r>
              <a:rPr lang="zh-CN" altLang="en-US" sz="1200" b="1" dirty="0"/>
              <a:t>流行的移动应用</a:t>
            </a:r>
            <a:r>
              <a:rPr lang="zh-CN" altLang="en-US" sz="1200" dirty="0"/>
              <a:t>】</a:t>
            </a:r>
            <a:r>
              <a:rPr lang="en-US" altLang="zh-CN" sz="1200" dirty="0"/>
              <a:t>200</a:t>
            </a:r>
            <a:r>
              <a:rPr lang="zh-CN" altLang="en-US" sz="1200" dirty="0"/>
              <a:t>万 </a:t>
            </a:r>
            <a:r>
              <a:rPr lang="en-US" altLang="zh-CN" sz="1200" dirty="0"/>
              <a:t>app +  </a:t>
            </a:r>
            <a:r>
              <a:rPr lang="zh-CN" altLang="en-US" sz="1200" dirty="0"/>
              <a:t>数十亿的下载量</a:t>
            </a:r>
            <a:endParaRPr lang="zh-CN" altLang="en-US" sz="1200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【</a:t>
            </a:r>
            <a:r>
              <a:rPr lang="en-US" altLang="zh-CN" sz="1200" b="1" dirty="0" smtClean="0"/>
              <a:t>App</a:t>
            </a:r>
            <a:r>
              <a:rPr lang="zh-CN" altLang="zh-CN" sz="1200" b="1" dirty="0" smtClean="0"/>
              <a:t>商店</a:t>
            </a:r>
            <a:r>
              <a:rPr lang="zh-CN" altLang="en-US" sz="1200" dirty="0" smtClean="0"/>
              <a:t>】</a:t>
            </a:r>
            <a:r>
              <a:rPr lang="en-US" altLang="zh-CN" sz="1200" dirty="0" smtClean="0"/>
              <a:t>Google Play  , Apple App Store</a:t>
            </a:r>
            <a:r>
              <a:rPr lang="zh-CN" altLang="en-US" sz="1200" dirty="0" smtClean="0"/>
              <a:t>等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【</a:t>
            </a:r>
            <a:r>
              <a:rPr lang="zh-CN" altLang="en-US" sz="1200" b="1" dirty="0" smtClean="0"/>
              <a:t>多种参与者</a:t>
            </a:r>
            <a:r>
              <a:rPr lang="zh-CN" altLang="en-US" sz="1200" dirty="0" smtClean="0"/>
              <a:t>】</a:t>
            </a:r>
            <a:r>
              <a:rPr lang="en-US" altLang="zh-CN" sz="1200" dirty="0" smtClean="0">
                <a:solidFill>
                  <a:srgbClr val="FF0000"/>
                </a:solidFill>
              </a:rPr>
              <a:t>App</a:t>
            </a:r>
            <a:r>
              <a:rPr lang="zh-CN" altLang="en-US" sz="1200" dirty="0" smtClean="0">
                <a:solidFill>
                  <a:srgbClr val="FF0000"/>
                </a:solidFill>
              </a:rPr>
              <a:t>提供者</a:t>
            </a:r>
            <a:r>
              <a:rPr lang="en-US" altLang="zh-CN" sz="1200" dirty="0" smtClean="0"/>
              <a:t>, </a:t>
            </a:r>
            <a:r>
              <a:rPr lang="zh-CN" altLang="en-US" sz="1200" dirty="0" smtClean="0"/>
              <a:t>使用者 等</a:t>
            </a:r>
            <a:endParaRPr lang="zh-CN" altLang="en-US" sz="1200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7160" y="131191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15" y="2469515"/>
            <a:ext cx="1843405" cy="1367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215" y="5711190"/>
            <a:ext cx="3166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</a:rPr>
              <a:t>如何帮助</a:t>
            </a:r>
            <a:r>
              <a:rPr lang="en-US" altLang="zh-CN" sz="1200">
                <a:solidFill>
                  <a:srgbClr val="FF0000"/>
                </a:solidFill>
              </a:rPr>
              <a:t>App</a:t>
            </a:r>
            <a:r>
              <a:rPr lang="zh-CN" altLang="en-US" sz="1200">
                <a:solidFill>
                  <a:srgbClr val="FF0000"/>
                </a:solidFill>
              </a:rPr>
              <a:t>提供者理解市场需求？</a:t>
            </a:r>
            <a:endParaRPr lang="zh-CN" altLang="en-US" sz="120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  <a:sym typeface="+mn-ea"/>
              </a:rPr>
              <a:t>如何理解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提供者的行为（如表达方式）？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645" y="3837305"/>
            <a:ext cx="3397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b="1" dirty="0" smtClean="0"/>
              <a:t>相关研究</a:t>
            </a:r>
            <a:r>
              <a:rPr lang="zh-CN" altLang="en-US" sz="1200" dirty="0" smtClean="0"/>
              <a:t>（按数据分类）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i="1" dirty="0" smtClean="0"/>
              <a:t>应用安装包</a:t>
            </a:r>
            <a:r>
              <a:rPr lang="zh-CN" altLang="en-US" sz="1200" dirty="0" smtClean="0"/>
              <a:t>  </a:t>
            </a:r>
            <a:r>
              <a:rPr lang="en-US" altLang="zh-CN" sz="1200" dirty="0" smtClean="0"/>
              <a:t>-&gt;  </a:t>
            </a:r>
            <a:r>
              <a:rPr lang="zh-CN" altLang="en-US" sz="1200" dirty="0" smtClean="0"/>
              <a:t>静态分析、恶意检测等研究</a:t>
            </a:r>
            <a:endParaRPr lang="zh-CN" altLang="en-US" sz="1000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i="1" dirty="0" smtClean="0"/>
              <a:t>用户评论 </a:t>
            </a:r>
            <a:r>
              <a:rPr lang="en-US" altLang="zh-CN" sz="1200" dirty="0" smtClean="0"/>
              <a:t>-&gt; </a:t>
            </a:r>
            <a:r>
              <a:rPr lang="zh-CN" altLang="en-US" sz="1200" dirty="0" smtClean="0"/>
              <a:t>了解用户的需求、反应、情感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i="1" dirty="0" smtClean="0">
                <a:solidFill>
                  <a:schemeClr val="tx1"/>
                </a:solidFill>
              </a:rPr>
              <a:t>app</a:t>
            </a:r>
            <a:r>
              <a:rPr lang="zh-CN" altLang="en-US" sz="1200" i="1" dirty="0" smtClean="0">
                <a:solidFill>
                  <a:schemeClr val="tx1"/>
                </a:solidFill>
              </a:rPr>
              <a:t>描述</a:t>
            </a:r>
            <a:r>
              <a:rPr lang="zh-CN" altLang="en-US" sz="12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/>
              <a:t>-&gt;  </a:t>
            </a:r>
            <a:r>
              <a:rPr lang="zh-CN" altLang="en-US" sz="1200" dirty="0" smtClean="0"/>
              <a:t>需求分析，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相似度分析等</a:t>
            </a:r>
            <a:endParaRPr lang="zh-CN" alt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决策角度：理解市场需求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61455" y="6356350"/>
            <a:ext cx="212534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2415" y="1208405"/>
            <a:ext cx="425767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 dirty="0" smtClean="0"/>
              <a:t>决策角度：</a:t>
            </a:r>
            <a:endParaRPr lang="zh-CN" altLang="en-US" sz="1400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目标：帮助开发者理解市场需求。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思想：</a:t>
            </a:r>
            <a:r>
              <a:rPr lang="en-US" altLang="zh-CN" sz="1200" dirty="0" smtClean="0"/>
              <a:t>app商店 ≈</a:t>
            </a:r>
            <a:r>
              <a:rPr lang="en-US" altLang="zh-CN" sz="1400" dirty="0" smtClean="0"/>
              <a:t> </a:t>
            </a:r>
            <a:r>
              <a:rPr lang="zh-CN" altLang="en-US" sz="1200" dirty="0" smtClean="0">
                <a:sym typeface="+mn-ea"/>
              </a:rPr>
              <a:t>决策集合 </a:t>
            </a:r>
            <a:endParaRPr lang="zh-CN" altLang="en-US" sz="12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利用参与者的智慧，探究宏观的市场需求</a:t>
            </a:r>
            <a:endParaRPr lang="zh-CN" altLang="en-US" sz="12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app</a:t>
            </a:r>
            <a:r>
              <a:rPr lang="zh-CN" altLang="en-US" sz="1200" dirty="0" smtClean="0"/>
              <a:t>提供者：需求收集、加工器</a:t>
            </a:r>
            <a:endParaRPr lang="zh-CN" altLang="en-US" sz="12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app</a:t>
            </a:r>
            <a:r>
              <a:rPr lang="zh-CN" altLang="en-US" sz="1200" dirty="0" smtClean="0"/>
              <a:t>使用者：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检测器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7235" y="5889625"/>
            <a:ext cx="20256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tx1"/>
                </a:solidFill>
              </a:rPr>
              <a:t>图：简化的</a:t>
            </a:r>
            <a:r>
              <a:rPr lang="en-US" altLang="zh-CN" sz="1000">
                <a:solidFill>
                  <a:schemeClr val="tx1"/>
                </a:solidFill>
              </a:rPr>
              <a:t>app</a:t>
            </a:r>
            <a:r>
              <a:rPr lang="zh-CN" altLang="en-US" sz="1000">
                <a:solidFill>
                  <a:schemeClr val="tx1"/>
                </a:solidFill>
              </a:rPr>
              <a:t>开发、使用流程</a:t>
            </a:r>
            <a:endParaRPr lang="zh-CN" altLang="en-US" sz="10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9620" y="3184525"/>
            <a:ext cx="5243830" cy="2705100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03200" progId="Equation.KSEE3">
                  <p:embed/>
                </p:oleObj>
              </mc:Choice>
              <mc:Fallback>
                <p:oleObj name="" r:id="rId2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en-US" altLang="zh-CN" sz="32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32140" y="6356350"/>
            <a:ext cx="454660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29355" y="4549775"/>
            <a:ext cx="16859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图：</a:t>
            </a:r>
            <a:r>
              <a:rPr lang="zh-CN" altLang="en-US" sz="1000">
                <a:sym typeface="+mn-ea"/>
              </a:rPr>
              <a:t>提供者</a:t>
            </a:r>
            <a:r>
              <a:rPr lang="zh-CN" altLang="en-US" sz="1000"/>
              <a:t>与用户的关系 </a:t>
            </a:r>
            <a:endParaRPr lang="zh-CN" altLang="en-US" sz="10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主要思想：</a:t>
            </a:r>
            <a:endParaRPr lang="zh-CN" altLang="en-US" sz="1200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0695" y="1289685"/>
            <a:ext cx="5666740" cy="3260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1945" y="4976495"/>
            <a:ext cx="1619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刻画</a:t>
            </a:r>
            <a:r>
              <a:rPr lang="en-US" altLang="zh-CN" sz="1200" b="1"/>
              <a:t>App :</a:t>
            </a:r>
            <a:endParaRPr lang="en-US" altLang="zh-CN" sz="1200" b="1"/>
          </a:p>
        </p:txBody>
      </p:sp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321945" y="5359400"/>
          <a:ext cx="3723640" cy="292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438400" imgH="190500" progId="Equation.KSEE3">
                  <p:embed/>
                </p:oleObj>
              </mc:Choice>
              <mc:Fallback>
                <p:oleObj name="" r:id="rId2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1945" y="5359400"/>
                        <a:ext cx="3723640" cy="2927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4045585" y="4976495"/>
            <a:ext cx="4907915" cy="1499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000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提供者强调的产品特色，往往是吸引用户的主要原因。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682784" y="166100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784" y="166100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35842" name="内容占位符 2"/>
          <p:cNvSpPr>
            <a:spLocks noGrp="1"/>
          </p:cNvSpPr>
          <p:nvPr/>
        </p:nvSpPr>
        <p:spPr>
          <a:xfrm>
            <a:off x="607060" y="2682875"/>
            <a:ext cx="7680325" cy="44894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lnSpcReduction="10000"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Blip>
                <a:blip r:embed="rId3"/>
              </a:buBlip>
              <a:defRPr sz="3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anose="020F0502020204030204" pitchFamily="34" charset="0"/>
              <a:buChar char="◌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682308" y="3131662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4" imgW="4013200" imgH="203200" progId="Equation.KSEE3">
                  <p:embed/>
                </p:oleObj>
              </mc:Choice>
              <mc:Fallback>
                <p:oleObj name="" r:id="rId4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308" y="3131662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682625" y="361346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6" imgW="2540000" imgH="355600" progId="Equation.KSEE3">
                  <p:embed/>
                </p:oleObj>
              </mc:Choice>
              <mc:Fallback>
                <p:oleObj name="" r:id="rId6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625" y="361346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682625" y="445325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8" imgW="1879600" imgH="355600" progId="Equation.KSEE3">
                  <p:embed/>
                </p:oleObj>
              </mc:Choice>
              <mc:Fallback>
                <p:oleObj name="" r:id="rId8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2625" y="445325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682625" y="587168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0" imgW="2057400" imgH="419100" progId="Equation.KSEE3">
                  <p:embed/>
                </p:oleObj>
              </mc:Choice>
              <mc:Fallback>
                <p:oleObj name="" r:id="rId10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2625" y="587168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682625" y="495030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2" imgW="3860800" imgH="482600" progId="Equation.KSEE3">
                  <p:embed/>
                </p:oleObj>
              </mc:Choice>
              <mc:Fallback>
                <p:oleObj name="" r:id="rId12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2625" y="495030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3357</Words>
  <Application>WPS 演示</Application>
  <PresentationFormat>全屏显示(4:3)</PresentationFormat>
  <Paragraphs>329</Paragraphs>
  <Slides>24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24</vt:i4>
      </vt:variant>
    </vt:vector>
  </HeadingPairs>
  <TitlesOfParts>
    <vt:vector size="57" baseType="lpstr">
      <vt:lpstr>Arial</vt:lpstr>
      <vt:lpstr>宋体</vt:lpstr>
      <vt:lpstr>Wingdings</vt:lpstr>
      <vt:lpstr>微软雅黑</vt:lpstr>
      <vt:lpstr>Times New Roman</vt:lpstr>
      <vt:lpstr>Calibri</vt:lpstr>
      <vt:lpstr>黑体</vt:lpstr>
      <vt:lpstr>Arial Unicode MS</vt:lpstr>
      <vt:lpstr>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11_Office 主题​​</vt:lpstr>
      <vt:lpstr>10_Office 主题​​</vt:lpstr>
      <vt:lpstr>14_Office 主题​​</vt:lpstr>
      <vt:lpstr>16_Office 主题​​</vt:lpstr>
      <vt:lpstr>Equation.KSEE3</vt:lpstr>
      <vt:lpstr>Visio.Drawing.15</vt:lpstr>
      <vt:lpstr>Visio.Drawing.15</vt:lpstr>
      <vt:lpstr>Visio.Drawing.15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Excel.Chart.8</vt:lpstr>
      <vt:lpstr>面向提供者的移动应用数据分析</vt:lpstr>
      <vt:lpstr>内容</vt:lpstr>
      <vt:lpstr>介绍</vt:lpstr>
      <vt:lpstr>决策角度：理解市场需求</vt:lpstr>
      <vt:lpstr>决策角度 - 模型</vt:lpstr>
      <vt:lpstr>决策角度 - 模型</vt:lpstr>
      <vt:lpstr>PowerPoint 演示文稿</vt:lpstr>
      <vt:lpstr>决策角度 - 模型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情感角度：提供者表达方式</vt:lpstr>
      <vt:lpstr>情感角度 - 建模</vt:lpstr>
      <vt:lpstr>情感角度 - 建模</vt:lpstr>
      <vt:lpstr>情感角度 - 建模</vt:lpstr>
      <vt:lpstr>情感角度 - 实验</vt:lpstr>
      <vt:lpstr>情感角度 - 实验</vt:lpstr>
      <vt:lpstr>情感角度 - 实验</vt:lpstr>
      <vt:lpstr>情感角度 - 实验</vt:lpstr>
      <vt:lpstr>情感角度 - 实验</vt:lpstr>
      <vt:lpstr>总结 &amp; 展望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ε雪ξ剑客</cp:lastModifiedBy>
  <cp:revision>950</cp:revision>
  <dcterms:created xsi:type="dcterms:W3CDTF">2013-09-17T06:24:00Z</dcterms:created>
  <dcterms:modified xsi:type="dcterms:W3CDTF">2017-12-07T08:56:31Z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